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D8782-03F1-4524-8492-855A4A01A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D2B132-0421-4AE2-BF8E-EEF68D268E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43D585-C1EE-4F44-9629-A063AE8F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8BF60-F0AA-4011-874B-21ACB2236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8491CB-D085-4527-98CD-5DC4A678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08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F7FFC-C833-46B8-A734-172679B3F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40F1B5-F3B6-4CC9-BBAF-0FBFD2A33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E81A58-BFFC-47DE-BE57-7D7A23211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49FA59-A27F-4DE5-A063-2903B8C6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E42ADE-92B4-4E65-A084-9D9A2F5D0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35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F0D30BE-9121-40FA-B95C-4D250AC08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17F33E-ECCF-4C1A-9112-86DD08059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C95DCA-D804-4E8C-8146-309E9050E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5B6B09-B579-4CD7-ADB0-184ED8B45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B1CD5F-EB14-4E29-8BB8-40FAFCBEA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15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D950C-2A69-4633-911F-D32E45660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3DDF11-3B38-4095-B942-175261A23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CC54C7-E79C-494B-A44C-1F56555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B4B6AD-6A74-4140-9418-712EE2FB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8576D7-C44D-46D7-AE1E-EF564C30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90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572359-7139-448F-8EBC-0C72F7A59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9DC8BA-C573-4AEE-BADF-AF9283CE1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D6C9CD-714B-4FF1-8651-A93D7262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44DC4E-1E02-42B5-ADAD-66B532A8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AF9D4F-9306-4378-9812-3C49EA73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27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34516-2820-4A0F-97BF-74A0A89A5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E6067D-7577-4A34-A72D-F7FECB7BD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6002A6-D8C9-4213-B684-B562EC76C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905CC9-2380-489A-A406-EB83CDB4B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1977A2-75EC-4CC5-A0B9-2CB2D734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E62E31-0235-4A33-8AA1-89E10097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47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893AA8-692F-4752-876B-175B29116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020969-FB5E-4102-A857-4355A6F74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58EBD0-8C30-4D91-9577-5EE7C5C07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403D1C7-A6E0-4865-BE75-B8130F1EB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029781-83D7-4B1F-9CDB-5F60B5BD7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7AB3BDA-EB69-48ED-8132-DD5E7E55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D904ED7-2D9D-47AC-B8BF-7ED2646B0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A1AB118-6988-4F90-BE1D-ED063A07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04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BE804-0BF2-45B3-83F9-90A4DADB1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AD8F26C-B0A2-40E2-91F0-E317BFED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3815FA1-FCB5-4E83-8ED7-F56E9736D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A639656-FE25-43E0-B595-658AE055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512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7582C17-C29D-4E55-8096-0BBC0D7E4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8F59A7E-10D2-41AA-BFED-EA7472C01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B3553D-11A3-4AB4-AD90-6E56E199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57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E6ED0C-041A-46B5-B1F5-5C5302B7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D087A3-307C-40D0-8C66-66AB912F4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D780A8-8787-48D7-BB2C-206350D45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3A393F-261A-400D-9AF3-672DD8B72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B5C039-2222-46FE-8808-282AF00E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9298F3-E8A3-4221-81EA-2CF95EBA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9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341EC2-A8F5-4299-A754-B7F432C6A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37E0C07-9EFC-4C9A-AD01-81AF3208E9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AF14E3-2C82-450E-B687-E0DA6FA7D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F7D312-CDAC-4F88-97E9-A2905734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E82AFB-F643-485F-B985-C610FB4B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967110-809B-4E0B-8EBD-3D641BB45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968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AFCDB-4087-4AD5-8718-2DFE11C7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05FC74-29CF-4B67-8859-951015862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4AB0F1-94A8-4765-B66F-A2443D2A0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E21EB-AC33-41C2-A814-41254096F5E3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1D678B-1D20-44E4-826B-B5733459C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6C95DB-7E7D-4D85-BC7E-F15C40DA6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44531-7A7D-4750-8E47-FE9E4C33EF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30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pos.permkrai.ru/school/roditelya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pos.permkrai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pos.permkrai.ru/school/roditelya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pos.permkrai.ru/school/roditelya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pos.permkrai.ru/school/roditelya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pos.permkrai.ru/school/roditelya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pos.permkrai.ru/school/roditelya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D858FA9-BA98-490F-80E1-B8ECEAF82145}"/>
              </a:ext>
            </a:extLst>
          </p:cNvPr>
          <p:cNvSpPr txBox="1"/>
          <p:nvPr/>
        </p:nvSpPr>
        <p:spPr>
          <a:xfrm>
            <a:off x="1895747" y="225082"/>
            <a:ext cx="840050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/>
              <a:t>Основные проблемы по итогам мониторинга </a:t>
            </a:r>
            <a:br>
              <a:rPr lang="ru-RU" sz="3200" b="1" dirty="0"/>
            </a:br>
            <a:r>
              <a:rPr lang="ru-RU" sz="3200" b="1" dirty="0"/>
              <a:t>внедрения ЭПОС: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32BA2D-9683-4B4E-894C-4F6CBDD6EBA5}"/>
              </a:ext>
            </a:extLst>
          </p:cNvPr>
          <p:cNvSpPr txBox="1"/>
          <p:nvPr/>
        </p:nvSpPr>
        <p:spPr>
          <a:xfrm>
            <a:off x="276528" y="1772530"/>
            <a:ext cx="99225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Во всех ОУ очень малое количество учеников и родителей имеют </a:t>
            </a:r>
            <a:br>
              <a:rPr lang="ru-RU" sz="2400" dirty="0"/>
            </a:br>
            <a:r>
              <a:rPr lang="ru-RU" sz="2400" dirty="0"/>
              <a:t>регистрационный номер в РСААГ;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Очень низкая активность входа пользователей в систему;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Не своевременное выставление оценок в ЭЖ;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Не своевременное выставление отметки о пропусках уроков;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Не заполняются домашние задания;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Не заполняются сведения об изучаемых темах в ЭД.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63DD5CA-403C-4C83-A07A-07F0AA1A85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26"/>
          <a:stretch/>
        </p:blipFill>
        <p:spPr bwMode="auto">
          <a:xfrm>
            <a:off x="8661901" y="2664858"/>
            <a:ext cx="3530099" cy="419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666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4BF4AA2-1ED2-4523-88FC-84E11A520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857175"/>
              </p:ext>
            </p:extLst>
          </p:nvPr>
        </p:nvGraphicFramePr>
        <p:xfrm>
          <a:off x="0" y="960120"/>
          <a:ext cx="12192000" cy="4194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497">
                  <a:extLst>
                    <a:ext uri="{9D8B030D-6E8A-4147-A177-3AD203B41FA5}">
                      <a16:colId xmlns:a16="http://schemas.microsoft.com/office/drawing/2014/main" val="2961473772"/>
                    </a:ext>
                  </a:extLst>
                </a:gridCol>
                <a:gridCol w="8797503">
                  <a:extLst>
                    <a:ext uri="{9D8B030D-6E8A-4147-A177-3AD203B41FA5}">
                      <a16:colId xmlns:a16="http://schemas.microsoft.com/office/drawing/2014/main" val="1197369302"/>
                    </a:ext>
                  </a:extLst>
                </a:gridCol>
              </a:tblGrid>
              <a:tr h="108873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Наименование ОУ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Отсутствие информации: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8187575"/>
                  </a:ext>
                </a:extLst>
              </a:tr>
              <a:tr h="12125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Фроловская СОШ: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Информационные материалы с QR кодом для учителей, родителей и учащихся, в соответствии с письмом Министерства от 05.10.2020 года №26-36-вн-882.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портал ЭПОС - https://epos.permkrai.ru/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раздел "Родителям" - </a:t>
                      </a:r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https://epos.permkrai.ru/school/roditelyam/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110341"/>
                  </a:ext>
                </a:extLst>
              </a:tr>
              <a:tr h="1793691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Юго-Камская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раздел "Родителям" - </a:t>
                      </a:r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https://epos.permkrai.ru/school/roditelyam/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Вместо локальных актов о «Весе оценки» выложено приложение к письму начальника РУО с рекомендациями по внедрению «Веса оценки» для образовательных организаций!!!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90231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0AA8A62-700C-4082-A451-02EB747B35A5}"/>
              </a:ext>
            </a:extLst>
          </p:cNvPr>
          <p:cNvSpPr txBox="1"/>
          <p:nvPr/>
        </p:nvSpPr>
        <p:spPr>
          <a:xfrm>
            <a:off x="1452227" y="181854"/>
            <a:ext cx="9649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Наличие необходимой информации в разделе ЭПОС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93A9F9-668B-41E9-AE19-17222F0A2706}"/>
              </a:ext>
            </a:extLst>
          </p:cNvPr>
          <p:cNvSpPr txBox="1"/>
          <p:nvPr/>
        </p:nvSpPr>
        <p:spPr>
          <a:xfrm>
            <a:off x="1710037" y="5401963"/>
            <a:ext cx="10055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У всех ОУ, которые использует функционал «</a:t>
            </a:r>
            <a:r>
              <a:rPr lang="ru-RU" sz="2400" b="1">
                <a:solidFill>
                  <a:srgbClr val="FF0000"/>
                </a:solidFill>
              </a:rPr>
              <a:t>Вес оценки» </a:t>
            </a:r>
            <a:r>
              <a:rPr lang="ru-RU" sz="2400" b="1" dirty="0">
                <a:solidFill>
                  <a:srgbClr val="FF0000"/>
                </a:solidFill>
              </a:rPr>
              <a:t>отсутствуют локальные акты!!!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Срок – до 12.00 - 30 октября</a:t>
            </a:r>
          </a:p>
        </p:txBody>
      </p:sp>
      <p:pic>
        <p:nvPicPr>
          <p:cNvPr id="7" name="Рисунок 13">
            <a:extLst>
              <a:ext uri="{FF2B5EF4-FFF2-40B4-BE49-F238E27FC236}">
                <a16:creationId xmlns:a16="http://schemas.microsoft.com/office/drawing/2014/main" id="{39BB3804-6DF9-4654-B28D-B7DD3311E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59" y="5390941"/>
            <a:ext cx="814388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40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8EBB42-179A-4643-9CA9-E40A2167E05F}"/>
              </a:ext>
            </a:extLst>
          </p:cNvPr>
          <p:cNvSpPr txBox="1"/>
          <p:nvPr/>
        </p:nvSpPr>
        <p:spPr>
          <a:xfrm>
            <a:off x="3530992" y="36453"/>
            <a:ext cx="48480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Раздел ЭПОС на сайтах ОУ</a:t>
            </a:r>
          </a:p>
        </p:txBody>
      </p:sp>
      <p:pic>
        <p:nvPicPr>
          <p:cNvPr id="6" name="Рисунок 13">
            <a:extLst>
              <a:ext uri="{FF2B5EF4-FFF2-40B4-BE49-F238E27FC236}">
                <a16:creationId xmlns:a16="http://schemas.microsoft.com/office/drawing/2014/main" id="{3D4A20A2-B698-413E-840E-1EAB2F384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15" y="488756"/>
            <a:ext cx="814388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37264D-7BFC-4D38-8DEF-2175ED641763}"/>
              </a:ext>
            </a:extLst>
          </p:cNvPr>
          <p:cNvSpPr txBox="1"/>
          <p:nvPr/>
        </p:nvSpPr>
        <p:spPr>
          <a:xfrm>
            <a:off x="1317503" y="824610"/>
            <a:ext cx="6935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Что необходимо разместить в разделе: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88C9CA9-630B-4B19-B080-D0456F4E3503}"/>
              </a:ext>
            </a:extLst>
          </p:cNvPr>
          <p:cNvSpPr/>
          <p:nvPr/>
        </p:nvSpPr>
        <p:spPr>
          <a:xfrm>
            <a:off x="167834" y="1551212"/>
            <a:ext cx="3977445" cy="2235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Информационные материалы с QR кодом для учителей, родителей и учащихся, в соответствии с письмом Министерства от 05.10.2020 года №26-36-вн-882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BF769A4-5C1A-44DB-B5E2-1C2D5013E800}"/>
              </a:ext>
            </a:extLst>
          </p:cNvPr>
          <p:cNvSpPr/>
          <p:nvPr/>
        </p:nvSpPr>
        <p:spPr>
          <a:xfrm>
            <a:off x="4145279" y="1754594"/>
            <a:ext cx="3977445" cy="2235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Постановление Правительства Пермского края от 30.09.2020 № 730-п «Об автоматизированной информационной системе «Электронная Пермская Образовательная Система» (ЭПОС)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CE1B41C-94BD-42A6-95BB-67840EC8623C}"/>
              </a:ext>
            </a:extLst>
          </p:cNvPr>
          <p:cNvSpPr/>
          <p:nvPr/>
        </p:nvSpPr>
        <p:spPr>
          <a:xfrm>
            <a:off x="8122724" y="1957976"/>
            <a:ext cx="3977445" cy="2235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Ссылка на портал ЭПОС - </a:t>
            </a:r>
            <a:r>
              <a:rPr lang="ru-RU" sz="20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https://epos.permkrai.ru/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2F2F27E-E3CA-4A51-AF89-8CD0AE9F9E3B}"/>
              </a:ext>
            </a:extLst>
          </p:cNvPr>
          <p:cNvSpPr/>
          <p:nvPr/>
        </p:nvSpPr>
        <p:spPr>
          <a:xfrm>
            <a:off x="167833" y="3926260"/>
            <a:ext cx="3977445" cy="2235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Ссылку на раздел "Родителям" - </a:t>
            </a:r>
            <a:r>
              <a:rPr lang="ru-RU" sz="2000" b="1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https://epos.permkrai.ru/school/roditelyam/</a:t>
            </a:r>
            <a:endParaRPr lang="ru-RU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83F8C97-92BF-4A00-8A88-B3E44017104E}"/>
              </a:ext>
            </a:extLst>
          </p:cNvPr>
          <p:cNvSpPr/>
          <p:nvPr/>
        </p:nvSpPr>
        <p:spPr>
          <a:xfrm>
            <a:off x="4145278" y="4209070"/>
            <a:ext cx="3977445" cy="2235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Видеоинструкции для входа родителей и учеников</a:t>
            </a:r>
            <a:endParaRPr lang="ru-RU" sz="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CB61DD9-7FD1-4B88-BB5B-43BDBF4B10FF}"/>
              </a:ext>
            </a:extLst>
          </p:cNvPr>
          <p:cNvSpPr/>
          <p:nvPr/>
        </p:nvSpPr>
        <p:spPr>
          <a:xfrm>
            <a:off x="8122723" y="4428090"/>
            <a:ext cx="3977445" cy="2235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Локальные нормативные акты, закрепляющие использование функционала "Вес оценки"</a:t>
            </a:r>
          </a:p>
        </p:txBody>
      </p:sp>
    </p:spTree>
    <p:extLst>
      <p:ext uri="{BB962C8B-B14F-4D97-AF65-F5344CB8AC3E}">
        <p14:creationId xmlns:p14="http://schemas.microsoft.com/office/powerpoint/2010/main" val="55253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D546C2F2-428E-477F-8359-DFAF1E421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44" y="411480"/>
            <a:ext cx="1855322" cy="313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A33F6B-EAFC-4835-9D8B-81BAD779CD2A}"/>
              </a:ext>
            </a:extLst>
          </p:cNvPr>
          <p:cNvSpPr txBox="1"/>
          <p:nvPr/>
        </p:nvSpPr>
        <p:spPr>
          <a:xfrm>
            <a:off x="2621280" y="716280"/>
            <a:ext cx="1829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ВАЖНО: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01AEEC-4CCE-4F4F-A06D-2EDE3C59AE23}"/>
              </a:ext>
            </a:extLst>
          </p:cNvPr>
          <p:cNvSpPr txBox="1"/>
          <p:nvPr/>
        </p:nvSpPr>
        <p:spPr>
          <a:xfrm>
            <a:off x="2220766" y="1659285"/>
            <a:ext cx="90830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«Вес оценки» не может устанавливаться каким либо педагогом индивидуально.</a:t>
            </a:r>
          </a:p>
          <a:p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Решение должно приниматься на уровне ОУ и ОБЯЗАТЕЛЬНО быть закреплено локальным актом.</a:t>
            </a:r>
          </a:p>
          <a:p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Локальный акт о «Весе оценки» необходимо выложить в раздел ЭПОС в срок до 12.00 - 30 октября!</a:t>
            </a:r>
          </a:p>
        </p:txBody>
      </p:sp>
    </p:spTree>
    <p:extLst>
      <p:ext uri="{BB962C8B-B14F-4D97-AF65-F5344CB8AC3E}">
        <p14:creationId xmlns:p14="http://schemas.microsoft.com/office/powerpoint/2010/main" val="393565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EFBA40-148C-4C05-9BC1-586A1F8F8E2C}"/>
              </a:ext>
            </a:extLst>
          </p:cNvPr>
          <p:cNvSpPr txBox="1"/>
          <p:nvPr/>
        </p:nvSpPr>
        <p:spPr>
          <a:xfrm>
            <a:off x="2732387" y="365760"/>
            <a:ext cx="67272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ОУ, которые используют вес оценки: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B8E4796-43E9-4B64-B008-77F7F3A4C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368372"/>
              </p:ext>
            </p:extLst>
          </p:nvPr>
        </p:nvGraphicFramePr>
        <p:xfrm>
          <a:off x="411480" y="1249680"/>
          <a:ext cx="11475720" cy="5608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515">
                  <a:extLst>
                    <a:ext uri="{9D8B030D-6E8A-4147-A177-3AD203B41FA5}">
                      <a16:colId xmlns:a16="http://schemas.microsoft.com/office/drawing/2014/main" val="2013120676"/>
                    </a:ext>
                  </a:extLst>
                </a:gridCol>
                <a:gridCol w="10611205">
                  <a:extLst>
                    <a:ext uri="{9D8B030D-6E8A-4147-A177-3AD203B41FA5}">
                      <a16:colId xmlns:a16="http://schemas.microsoft.com/office/drawing/2014/main" val="2991533410"/>
                    </a:ext>
                  </a:extLst>
                </a:gridCol>
              </a:tblGrid>
              <a:tr h="5077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Наименование ОУ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3997342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МАОУ «Бабкинская средняя школа»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2966274"/>
                  </a:ext>
                </a:extLst>
              </a:tr>
              <a:tr h="10389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«Кондратовская средняя школа» + </a:t>
                      </a:r>
                      <a:r>
                        <a:rPr lang="ru-RU" sz="2400" dirty="0" err="1">
                          <a:effectLst/>
                        </a:rPr>
                        <a:t>Хохловский</a:t>
                      </a:r>
                      <a:r>
                        <a:rPr lang="ru-RU" sz="2400" dirty="0">
                          <a:effectLst/>
                        </a:rPr>
                        <a:t> филиал МАОУ «Кондратовская средняя школа»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7482214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</a:t>
                      </a:r>
                      <a:r>
                        <a:rPr lang="ru-RU" sz="2400" dirty="0" err="1">
                          <a:effectLst/>
                        </a:rPr>
                        <a:t>Конзаводская</a:t>
                      </a:r>
                      <a:r>
                        <a:rPr lang="ru-RU" sz="2400" dirty="0">
                          <a:effectLst/>
                        </a:rPr>
                        <a:t> средняя школа им. </a:t>
                      </a:r>
                      <a:r>
                        <a:rPr lang="ru-RU" sz="2400" dirty="0" err="1">
                          <a:effectLst/>
                        </a:rPr>
                        <a:t>В.К.Блюхера</a:t>
                      </a:r>
                      <a:r>
                        <a:rPr lang="ru-RU" sz="2400" dirty="0">
                          <a:effectLst/>
                        </a:rPr>
                        <a:t>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4118476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</a:t>
                      </a:r>
                      <a:r>
                        <a:rPr lang="ru-RU" sz="2400" dirty="0" err="1">
                          <a:effectLst/>
                        </a:rPr>
                        <a:t>Култаевская</a:t>
                      </a:r>
                      <a:r>
                        <a:rPr lang="ru-RU" sz="2400" dirty="0">
                          <a:effectLst/>
                        </a:rPr>
                        <a:t> средняя школа» - филиал «</a:t>
                      </a:r>
                      <a:r>
                        <a:rPr lang="ru-RU" sz="2400" dirty="0" err="1">
                          <a:effectLst/>
                        </a:rPr>
                        <a:t>Башкултаевская</a:t>
                      </a:r>
                      <a:r>
                        <a:rPr lang="ru-RU" sz="2400" dirty="0">
                          <a:effectLst/>
                        </a:rPr>
                        <a:t> ООШ»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2289431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</a:t>
                      </a:r>
                      <a:r>
                        <a:rPr lang="ru-RU" sz="2400" dirty="0" err="1">
                          <a:effectLst/>
                        </a:rPr>
                        <a:t>Нижнемуллинская</a:t>
                      </a:r>
                      <a:r>
                        <a:rPr lang="ru-RU" sz="2400" dirty="0">
                          <a:effectLst/>
                        </a:rPr>
                        <a:t> средняя школа»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5665504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«Савинская средняя школа»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7213483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</a:t>
                      </a:r>
                      <a:r>
                        <a:rPr lang="ru-RU" sz="2400" dirty="0" err="1">
                          <a:effectLst/>
                        </a:rPr>
                        <a:t>Сылвенская</a:t>
                      </a:r>
                      <a:r>
                        <a:rPr lang="ru-RU" sz="2400" dirty="0">
                          <a:effectLst/>
                        </a:rPr>
                        <a:t> средняя школа»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2943771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</a:t>
                      </a:r>
                      <a:r>
                        <a:rPr lang="ru-RU" sz="2400" dirty="0" err="1">
                          <a:effectLst/>
                        </a:rPr>
                        <a:t>Усть-Качкинская</a:t>
                      </a:r>
                      <a:r>
                        <a:rPr lang="ru-RU" sz="2400" dirty="0">
                          <a:effectLst/>
                        </a:rPr>
                        <a:t> средняя школа»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0191438"/>
                  </a:ext>
                </a:extLst>
              </a:tr>
              <a:tr h="5077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9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МАОУ «Юго-Камская средняя школа»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6799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21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EFBA40-148C-4C05-9BC1-586A1F8F8E2C}"/>
              </a:ext>
            </a:extLst>
          </p:cNvPr>
          <p:cNvSpPr txBox="1"/>
          <p:nvPr/>
        </p:nvSpPr>
        <p:spPr>
          <a:xfrm>
            <a:off x="1543667" y="259080"/>
            <a:ext cx="9649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Наличие необходимой информации в разделе ЭПОС 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4BF4AA2-1ED2-4523-88FC-84E11A520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93831"/>
              </p:ext>
            </p:extLst>
          </p:nvPr>
        </p:nvGraphicFramePr>
        <p:xfrm>
          <a:off x="266466" y="1005840"/>
          <a:ext cx="11468334" cy="583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8694">
                  <a:extLst>
                    <a:ext uri="{9D8B030D-6E8A-4147-A177-3AD203B41FA5}">
                      <a16:colId xmlns:a16="http://schemas.microsoft.com/office/drawing/2014/main" val="2961473772"/>
                    </a:ext>
                  </a:extLst>
                </a:gridCol>
                <a:gridCol w="8549640">
                  <a:extLst>
                    <a:ext uri="{9D8B030D-6E8A-4147-A177-3AD203B41FA5}">
                      <a16:colId xmlns:a16="http://schemas.microsoft.com/office/drawing/2014/main" val="1197369302"/>
                    </a:ext>
                  </a:extLst>
                </a:gridCol>
              </a:tblGrid>
              <a:tr h="115035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Наименование ОУ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Отсутствие информации: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8187575"/>
                  </a:ext>
                </a:extLst>
              </a:tr>
              <a:tr h="141581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Бабкинская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Ссылка на раздел "Родителям" - </a:t>
                      </a:r>
                      <a:r>
                        <a:rPr lang="ru-RU" dirty="0">
                          <a:hlinkClick r:id="rId2"/>
                        </a:rPr>
                        <a:t>https://epos.permkrai.ru/school/roditelyam/</a:t>
                      </a:r>
                      <a:endParaRPr lang="ru-RU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Информационные материалы с QR кодом для учителей, родителей и учащихся, в соответствии с письмом Министерства от 05.10.2020 года №26-36-вн-882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Локальные нормативные акты, закрепляющие использование функционала "Вес оценки"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110341"/>
                  </a:ext>
                </a:extLst>
              </a:tr>
              <a:tr h="9992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Бершетская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Ссылка на портал ЭПОС - https://epos.permkrai.ru/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902311"/>
                  </a:ext>
                </a:extLst>
              </a:tr>
              <a:tr h="9992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Гамовская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Ссылка на раздел "Родителям" - https://epos.permkrai.ru/school/roditelyam/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448086"/>
                  </a:ext>
                </a:extLst>
              </a:tr>
              <a:tr h="1150351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Кондратовская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Ссылка на раздел "Родителям" - https://epos.permkrai.ru/school/roditelyam/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Локальные нормативные акты, закрепляющие использование функционала "Вес оценки"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765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93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4BF4AA2-1ED2-4523-88FC-84E11A520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80685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2868">
                  <a:extLst>
                    <a:ext uri="{9D8B030D-6E8A-4147-A177-3AD203B41FA5}">
                      <a16:colId xmlns:a16="http://schemas.microsoft.com/office/drawing/2014/main" val="2961473772"/>
                    </a:ext>
                  </a:extLst>
                </a:gridCol>
                <a:gridCol w="9089132">
                  <a:extLst>
                    <a:ext uri="{9D8B030D-6E8A-4147-A177-3AD203B41FA5}">
                      <a16:colId xmlns:a16="http://schemas.microsoft.com/office/drawing/2014/main" val="1197369302"/>
                    </a:ext>
                  </a:extLst>
                </a:gridCol>
              </a:tblGrid>
              <a:tr h="1292087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Наименование ОУ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Отсутствие информации: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8187575"/>
                  </a:ext>
                </a:extLst>
              </a:tr>
              <a:tr h="248478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Конзаводская</a:t>
                      </a:r>
                      <a:r>
                        <a:rPr lang="ru-RU" sz="2800" b="1" dirty="0"/>
                        <a:t> СОШ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Информационные материалы с QR кодом для учителей, родителей и учащихся, в соответствии с письмом Министерства от 05.10.2020 года №26-36-вн-882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Постановление Правительства Пермского края от 30.09.2020 № 730-п «Об автоматизированной информационной системе «Электронная Пермская Образовательная Система» (ЭПОС).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раздел "Родителям" - </a:t>
                      </a:r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https://epos.permkrai.ru/school/roditelyam/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Локальные нормативные акты, закрепляющие использование функционала "Вес оценки"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110341"/>
                  </a:ext>
                </a:extLst>
              </a:tr>
              <a:tr h="308113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Кояновская</a:t>
                      </a:r>
                      <a:r>
                        <a:rPr lang="ru-RU" sz="2800" b="1" dirty="0"/>
                        <a:t> ООШ: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Только одна информационная листовка с QR кодом из 2-х, которые необходимо разместить в соответствии с письмом Министерства от 05.10.2020 года №26-36-вн-882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Постановление Правительства Пермского края от 30.09.2020 № 730-п «Об автоматизированной информационной системе «Электронная Пермская Образовательная Система» (ЭПОС).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портал ЭПОС - https://epos.permkrai.ru/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Видеоинструкция для входа родителей - https://drive.google.com/file/d/11M1M_PCD2qlcm6XBVI2UEADSPCQJxjXQ/view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Видеоинструкция для входа учащихся - https://drive.google.com/file/d/1fj3twFabnPwXUtGRy1rLhcv4NfIO9YlS/view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902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09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EFBA40-148C-4C05-9BC1-586A1F8F8E2C}"/>
              </a:ext>
            </a:extLst>
          </p:cNvPr>
          <p:cNvSpPr txBox="1"/>
          <p:nvPr/>
        </p:nvSpPr>
        <p:spPr>
          <a:xfrm>
            <a:off x="1543667" y="259080"/>
            <a:ext cx="9649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Наличие необходимой информации в разделе ЭПОС 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4BF4AA2-1ED2-4523-88FC-84E11A520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502208"/>
              </p:ext>
            </p:extLst>
          </p:nvPr>
        </p:nvGraphicFramePr>
        <p:xfrm>
          <a:off x="266466" y="1005840"/>
          <a:ext cx="11468334" cy="5753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8694">
                  <a:extLst>
                    <a:ext uri="{9D8B030D-6E8A-4147-A177-3AD203B41FA5}">
                      <a16:colId xmlns:a16="http://schemas.microsoft.com/office/drawing/2014/main" val="2961473772"/>
                    </a:ext>
                  </a:extLst>
                </a:gridCol>
                <a:gridCol w="8549640">
                  <a:extLst>
                    <a:ext uri="{9D8B030D-6E8A-4147-A177-3AD203B41FA5}">
                      <a16:colId xmlns:a16="http://schemas.microsoft.com/office/drawing/2014/main" val="1197369302"/>
                    </a:ext>
                  </a:extLst>
                </a:gridCol>
              </a:tblGrid>
              <a:tr h="115035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Наименование ОУ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Отсутствие информации: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8187575"/>
                  </a:ext>
                </a:extLst>
              </a:tr>
              <a:tr h="141581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Култаевская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Локальные нормативные акты, закрепляющие использование функционала "Вес оценки"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110341"/>
                  </a:ext>
                </a:extLst>
              </a:tr>
              <a:tr h="9992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Курашимская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Информационные материалы с QR кодом для учителей, родителей и учащихся, в соответствии с письмом Министерства от 05.10.2020 года №26-36-вн-882.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раздел "Родителям" - </a:t>
                      </a:r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https://epos.permkrai.ru/school/roditelyam/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902311"/>
                  </a:ext>
                </a:extLst>
              </a:tr>
              <a:tr h="9992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Лобановская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Замечаний 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448086"/>
                  </a:ext>
                </a:extLst>
              </a:tr>
              <a:tr h="1150351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Мулянская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/>
                        <a:t>Замечаний нет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765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791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EFBA40-148C-4C05-9BC1-586A1F8F8E2C}"/>
              </a:ext>
            </a:extLst>
          </p:cNvPr>
          <p:cNvSpPr txBox="1"/>
          <p:nvPr/>
        </p:nvSpPr>
        <p:spPr>
          <a:xfrm>
            <a:off x="1543667" y="259080"/>
            <a:ext cx="9649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Наличие необходимой информации в разделе ЭПОС 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4BF4AA2-1ED2-4523-88FC-84E11A520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558970"/>
              </p:ext>
            </p:extLst>
          </p:nvPr>
        </p:nvGraphicFramePr>
        <p:xfrm>
          <a:off x="0" y="1005840"/>
          <a:ext cx="12192000" cy="5920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497">
                  <a:extLst>
                    <a:ext uri="{9D8B030D-6E8A-4147-A177-3AD203B41FA5}">
                      <a16:colId xmlns:a16="http://schemas.microsoft.com/office/drawing/2014/main" val="2961473772"/>
                    </a:ext>
                  </a:extLst>
                </a:gridCol>
                <a:gridCol w="8797503">
                  <a:extLst>
                    <a:ext uri="{9D8B030D-6E8A-4147-A177-3AD203B41FA5}">
                      <a16:colId xmlns:a16="http://schemas.microsoft.com/office/drawing/2014/main" val="1197369302"/>
                    </a:ext>
                  </a:extLst>
                </a:gridCol>
              </a:tblGrid>
              <a:tr h="1150351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Наименование ОУ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Отсутствие информации: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8187575"/>
                  </a:ext>
                </a:extLst>
              </a:tr>
              <a:tr h="141581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Нижнемуллинская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="1" dirty="0">
                          <a:solidFill>
                            <a:srgbClr val="FF0000"/>
                          </a:solidFill>
                        </a:rPr>
                        <a:t>Локальные нормативные акты, закрепляющие использование функционала "Вес оценки"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110341"/>
                  </a:ext>
                </a:extLst>
              </a:tr>
              <a:tr h="9992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Платошинская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</a:rPr>
                        <a:t>Замечаний нет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902311"/>
                  </a:ext>
                </a:extLst>
              </a:tr>
              <a:tr h="9992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Савинская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</a:rPr>
                        <a:t>Ссылка на раздел "Родителям" - https://epos.permkrai.ru/school/roditelyam/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</a:rPr>
                        <a:t>Видеоинструкция для входа родителей - https://drive.google.com/file/d/11M1M_PCD2qlcm6XBVI2UEADSPCQJxjXQ/view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</a:rPr>
                        <a:t>Видеоинструкция для входа учащихся - https://drive.google.com/file/d/1fj3twFabnPwXUtGRy1rLhcv4NfIO9YlS/view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</a:rPr>
                        <a:t>Локальные нормативные акты, закрепляющие использование функционала "Вес оценки".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44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630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4BF4AA2-1ED2-4523-88FC-84E11A520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969134"/>
              </p:ext>
            </p:extLst>
          </p:nvPr>
        </p:nvGraphicFramePr>
        <p:xfrm>
          <a:off x="0" y="394872"/>
          <a:ext cx="12192000" cy="6265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4497">
                  <a:extLst>
                    <a:ext uri="{9D8B030D-6E8A-4147-A177-3AD203B41FA5}">
                      <a16:colId xmlns:a16="http://schemas.microsoft.com/office/drawing/2014/main" val="2961473772"/>
                    </a:ext>
                  </a:extLst>
                </a:gridCol>
                <a:gridCol w="8797503">
                  <a:extLst>
                    <a:ext uri="{9D8B030D-6E8A-4147-A177-3AD203B41FA5}">
                      <a16:colId xmlns:a16="http://schemas.microsoft.com/office/drawing/2014/main" val="1197369302"/>
                    </a:ext>
                  </a:extLst>
                </a:gridCol>
              </a:tblGrid>
              <a:tr h="122726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Наименование ОУ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/>
                        <a:t>Отсутствие информации: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8187575"/>
                  </a:ext>
                </a:extLst>
              </a:tr>
              <a:tr h="264333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Сылвенская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Информационные материалы с QR кодом для учителей, родителей и учащихся, в соответствии с письмом Министерства от 05.10.2020 года №26-36-вн-882.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Постановление Правительства Пермского края от 30.09.2020 № 730-п «Об автоматизированной информационной системе «Электронная Пермская Образовательная Система» (ЭПОС).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раздел "Родителям" - </a:t>
                      </a:r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https://epos.permkrai.ru/school/roditelyam/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Вместо локальных актов о весе оценки выложено приложение к письму начальника РУО с рекомендациями по внедрению «Веса оценки» для образовательных организаций!!!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110341"/>
                  </a:ext>
                </a:extLst>
              </a:tr>
              <a:tr h="1793691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Усть-Качкинская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Информационные материалы с QR кодом для учителей, родителей и учащихся, в соответствии с письмом Министерства от 05.10.2020 года №26-36-вн-882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Ссылка на раздел "Родителям" - </a:t>
                      </a:r>
                      <a:r>
                        <a:rPr lang="ru-RU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https://epos.permkrai.ru/school/roditelyam/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Локальные нормативные акты, закрепляющие использование функционала "Вес оценки".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902311"/>
                  </a:ext>
                </a:extLst>
              </a:tr>
              <a:tr h="60072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/>
                        <a:t>Юговская</a:t>
                      </a:r>
                      <a:r>
                        <a:rPr lang="ru-RU" sz="2800" b="1" dirty="0"/>
                        <a:t> СОШ: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</a:rPr>
                        <a:t>НЕТ РАЗДЕЛА!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44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8591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1110</Words>
  <Application>Microsoft Office PowerPoint</Application>
  <PresentationFormat>Широкоэкранный</PresentationFormat>
  <Paragraphs>123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Швеина</dc:creator>
  <cp:lastModifiedBy>Светлана Швеина</cp:lastModifiedBy>
  <cp:revision>12</cp:revision>
  <dcterms:created xsi:type="dcterms:W3CDTF">2020-10-29T05:43:07Z</dcterms:created>
  <dcterms:modified xsi:type="dcterms:W3CDTF">2020-10-29T06:50:47Z</dcterms:modified>
</cp:coreProperties>
</file>